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0439400" cy="7559675"/>
  <p:notesSz cx="6808788" cy="9940925"/>
  <p:embeddedFontLst>
    <p:embeddedFont>
      <p:font typeface="Proxima Nova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ontserrat" charset="-52"/>
      <p:regular r:id="rId20"/>
      <p:bold r:id="rId21"/>
      <p:italic r:id="rId22"/>
      <p:boldItalic r:id="rId23"/>
    </p:embeddedFont>
    <p:embeddedFont>
      <p:font typeface="Proxima Nova Semibold" charset="0"/>
      <p:regular r:id="rId24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1119DVtQoO3ZswZLKsGfkgLks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6079B7-C6EF-4F2D-AEFC-AA171E7002D2}">
  <a:tblStyle styleId="{7D6079B7-C6EF-4F2D-AEFC-AA171E7002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C01C923-3501-452A-B6F9-E5A74963981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704" y="-240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746125"/>
            <a:ext cx="514826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8599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982c3a67_0_7:notes"/>
          <p:cNvSpPr txBox="1">
            <a:spLocks noGrp="1"/>
          </p:cNvSpPr>
          <p:nvPr>
            <p:ph type="body" idx="1"/>
          </p:nvPr>
        </p:nvSpPr>
        <p:spPr>
          <a:xfrm>
            <a:off x="680879" y="4721939"/>
            <a:ext cx="5446990" cy="447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2" name="Google Shape;142;g7f982c3a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66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90045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4437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5285250" y="2012500"/>
            <a:ext cx="4437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712313" y="1884751"/>
            <a:ext cx="90045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712313" y="5059250"/>
            <a:ext cx="90045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305000" y="1237251"/>
            <a:ext cx="78300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305000" y="3970750"/>
            <a:ext cx="78300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 rot="5400000">
            <a:off x="5393400" y="2480450"/>
            <a:ext cx="6406800" cy="2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 rot="5400000">
            <a:off x="825675" y="294350"/>
            <a:ext cx="6406800" cy="6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 rot="5400000">
            <a:off x="2821650" y="-91400"/>
            <a:ext cx="4796700" cy="9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719110" y="504000"/>
            <a:ext cx="3367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4438360" y="1088500"/>
            <a:ext cx="52851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719110" y="2268000"/>
            <a:ext cx="3367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719110" y="504000"/>
            <a:ext cx="3367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4438360" y="1088500"/>
            <a:ext cx="52851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444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719110" y="2268000"/>
            <a:ext cx="3367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71911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719110" y="1853251"/>
            <a:ext cx="4416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719110" y="2761500"/>
            <a:ext cx="44166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5285250" y="1853251"/>
            <a:ext cx="4438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5285250" y="2761500"/>
            <a:ext cx="4438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90045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3726" cy="75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16046" y="4819500"/>
            <a:ext cx="8613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2862" y="5761860"/>
            <a:ext cx="6527998" cy="1470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1333824" y="814691"/>
            <a:ext cx="86484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ДЕЯТЕЛЬНОСТИ МФО ЗА 1 КВАРТАЛ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5145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256043" y="145325"/>
            <a:ext cx="5991231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ОТЧЕТ О РАБОТЕ ЗА 1 КВАРТАЛ 2020 ГОДА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665725" y="1376850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 rot="5400000">
            <a:off x="665725" y="2461515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 rot="5400000">
            <a:off x="665725" y="3555033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 rot="5400000">
            <a:off x="665725" y="4572339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>
            <a:off x="665725" y="5507036"/>
            <a:ext cx="1082400" cy="1419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1" name="Google Shape;101;p2"/>
          <p:cNvGraphicFramePr/>
          <p:nvPr/>
        </p:nvGraphicFramePr>
        <p:xfrm>
          <a:off x="1969925" y="1302975"/>
          <a:ext cx="8012800" cy="5608170"/>
        </p:xfrm>
        <a:graphic>
          <a:graphicData uri="http://schemas.openxmlformats.org/drawingml/2006/table">
            <a:tbl>
              <a:tblPr>
                <a:noFill/>
                <a:tableStyleId>{7D6079B7-C6EF-4F2D-AEFC-AA171E7002D2}</a:tableStyleId>
              </a:tblPr>
              <a:tblGrid>
                <a:gridCol w="200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3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Январь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Февраль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Март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квартал</a:t>
                      </a:r>
                      <a:endParaRPr sz="2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133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проверки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121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проверка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145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проверок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399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проверок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кредитных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историй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117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99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108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консультаций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324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консультации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4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11</a:t>
                      </a:r>
                      <a:r>
                        <a:rPr lang="en-US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выданных 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8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/ 37</a:t>
                      </a:r>
                      <a:endParaRPr sz="2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план / выданных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микрозаймов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территории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15</a:t>
                      </a:r>
                      <a:r>
                        <a:rPr lang="en-US" sz="24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15,4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займов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37,5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37,1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займов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90,0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млн. руб.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 выданных займов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2" name="Google Shape;102;p2"/>
          <p:cNvCxnSpPr/>
          <p:nvPr/>
        </p:nvCxnSpPr>
        <p:spPr>
          <a:xfrm>
            <a:off x="7954945" y="1337268"/>
            <a:ext cx="0" cy="52887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"/>
          <p:cNvSpPr txBox="1"/>
          <p:nvPr/>
        </p:nvSpPr>
        <p:spPr>
          <a:xfrm>
            <a:off x="10999450" y="2476425"/>
            <a:ext cx="29133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 rot="10800000" flipH="1">
            <a:off x="2208825" y="6764475"/>
            <a:ext cx="7618800" cy="159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"/>
          <p:cNvSpPr txBox="1"/>
          <p:nvPr/>
        </p:nvSpPr>
        <p:spPr>
          <a:xfrm>
            <a:off x="76200" y="6854575"/>
            <a:ext cx="1036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382</a:t>
            </a:r>
            <a:r>
              <a:rPr lang="en-US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действующих микрозайма на сумму </a:t>
            </a:r>
            <a:r>
              <a:rPr lang="en-US" sz="24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513,1</a:t>
            </a:r>
            <a:r>
              <a:rPr lang="en-US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 руб. при </a:t>
            </a:r>
            <a:r>
              <a:rPr lang="en-US" sz="24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602,7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млн руб. капитализации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sldNum" idx="12"/>
          </p:nvPr>
        </p:nvSpPr>
        <p:spPr>
          <a:xfrm>
            <a:off x="7628275" y="7080875"/>
            <a:ext cx="2620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2</a:t>
            </a:fld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266091" y="145324"/>
            <a:ext cx="5981183" cy="48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ПОКАЗАТЕЛИ ЭФФЕКТИВНОСТИ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5" name="Google Shape;115;p3"/>
          <p:cNvGraphicFramePr/>
          <p:nvPr/>
        </p:nvGraphicFramePr>
        <p:xfrm>
          <a:off x="717150" y="1021458"/>
          <a:ext cx="9416200" cy="6396394"/>
        </p:xfrm>
        <a:graphic>
          <a:graphicData uri="http://schemas.openxmlformats.org/drawingml/2006/table">
            <a:tbl>
              <a:tblPr bandRow="1">
                <a:noFill/>
                <a:tableStyleId>{AC01C923-3501-452A-B6F9-E5A749639811}</a:tableStyleId>
              </a:tblPr>
              <a:tblGrid>
                <a:gridCol w="3367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2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9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Показатель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эффективности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МФО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Норматив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показателя эффективности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(по Приказу МИНЭК РФ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 125 от 14.03.2019)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Фактическое 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значение</a:t>
                      </a:r>
                      <a:endParaRPr sz="18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показателя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эффективности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Достаточность собственных средств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менее 15%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116 %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Эффективность размещения средств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Не менее 70% 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105 %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Операционная самоокупаемость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Не менее 100%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106%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Операционная эффективность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Не более 30%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Риск портфеля           больше 30 дней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Не более 12%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0,7%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2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Коэффициент         списания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более 5%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0%</a:t>
                      </a:r>
                      <a:endParaRPr sz="20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6" name="Google Shape;116;p3"/>
          <p:cNvSpPr/>
          <p:nvPr/>
        </p:nvSpPr>
        <p:spPr>
          <a:xfrm rot="-1856">
            <a:off x="3700952" y="2639932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 rot="-1856">
            <a:off x="3700952" y="3500757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 rot="-1856">
            <a:off x="3700951" y="4307783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 rot="-1856">
            <a:off x="3679734" y="5144270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 rot="-1856">
            <a:off x="3649589" y="5916183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 rot="-1856">
            <a:off x="3669685" y="6726650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 rot="-1856">
            <a:off x="7021579" y="2579668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 rot="-1856">
            <a:off x="7033222" y="3417551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 rot="-1856">
            <a:off x="7033222" y="4216494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 rot="-1856">
            <a:off x="7033222" y="5137445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 rot="-1856">
            <a:off x="7056244" y="5845299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 rot="-1856">
            <a:off x="7033222" y="6683182"/>
            <a:ext cx="555600" cy="4815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3</a:t>
            </a:fld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1167177" y="925520"/>
            <a:ext cx="9099993" cy="7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ставок:</a:t>
            </a:r>
            <a:endParaRPr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1167175" y="14532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7" name="Google Shape;137;p4"/>
          <p:cNvGraphicFramePr/>
          <p:nvPr/>
        </p:nvGraphicFramePr>
        <p:xfrm>
          <a:off x="0" y="1517301"/>
          <a:ext cx="10439400" cy="5638560"/>
        </p:xfrm>
        <a:graphic>
          <a:graphicData uri="http://schemas.openxmlformats.org/drawingml/2006/table">
            <a:tbl>
              <a:tblPr>
                <a:noFill/>
                <a:tableStyleId>{7D6079B7-C6EF-4F2D-AEFC-AA171E7002D2}</a:tableStyleId>
              </a:tblPr>
              <a:tblGrid>
                <a:gridCol w="414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8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62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13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Категория, виды и территории деятельности СМСП</a:t>
                      </a:r>
                      <a:endParaRPr sz="13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ставки</a:t>
                      </a:r>
                      <a:endParaRPr sz="1300" b="1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СМСП, пострадавших при ЧС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Предприниматели, осуществляющие деятельность на территории, пострадавшей в результате ЧС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1 %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СМСП, осуществляющие деятельность на территории моногородов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1952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Приоритетные виды деятельности</a:t>
                      </a:r>
                      <a:endParaRPr/>
                    </a:p>
                    <a:p>
                      <a:pPr marL="285750" marR="0" lvl="0" indent="-1952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Деятельность в сфере производства, услуг</a:t>
                      </a:r>
                      <a:endParaRPr/>
                    </a:p>
                    <a:p>
                      <a:pPr marL="285750" marR="0" lvl="0" indent="-1952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Деятельность в сфере розничной и оптовой торговли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3 %</a:t>
                      </a:r>
                      <a:endParaRPr/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3,6 %</a:t>
                      </a:r>
                      <a:endParaRPr/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4,2 %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приоритетных видов деятельности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Резиденты ТОСЭР, промышленного технопарка, женщины-предприниматели, СПК, экспортеры, предприниматели, осуществляющие деятельность в сферах туризма, экологии или спорта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6 %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Тендерные микрозаймы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участвующие в электронных торгах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в сфере производства и переработки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 и переработки</a:t>
                      </a:r>
                      <a:endParaRPr sz="13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6,5 %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инвест. займы</a:t>
                      </a:r>
                      <a:endParaRPr sz="1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7 % </a:t>
                      </a:r>
                      <a:endParaRPr sz="13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оборотка</a:t>
                      </a:r>
                      <a:endParaRPr sz="10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в сфере услуг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1381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предоставление услуг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8,5 % </a:t>
                      </a:r>
                      <a:endParaRPr/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инвест. займы</a:t>
                      </a:r>
                      <a:endParaRPr/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9 %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оборотка</a:t>
                      </a:r>
                      <a:endParaRPr sz="1000" b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в сфере торговли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lvl="0" indent="-47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оптовой и розничной торговли 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10 %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8" name="Google Shape;1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7247275" y="7157075"/>
            <a:ext cx="2620206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4</a:t>
            </a:fld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5">
            <a:alphaModFix/>
          </a:blip>
          <a:srcRect l="882"/>
          <a:stretch/>
        </p:blipFill>
        <p:spPr>
          <a:xfrm>
            <a:off x="0" y="1276141"/>
            <a:ext cx="10439400" cy="628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1167175" y="14532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ВИДЫ ДЕЯТЕЛЬНОСТИ СМСП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5</a:t>
            </a:fld>
            <a:endParaRPr sz="2000"/>
          </a:p>
        </p:txBody>
      </p:sp>
      <p:sp>
        <p:nvSpPr>
          <p:cNvPr id="172" name="Google Shape;172;p6"/>
          <p:cNvSpPr txBox="1"/>
          <p:nvPr/>
        </p:nvSpPr>
        <p:spPr>
          <a:xfrm>
            <a:off x="876970" y="910471"/>
            <a:ext cx="8928217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ОТРАСЛЕВАЯ СТРУКТУРА ВЫДАННЫХ ЗАЙМОВ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19465" cy="3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51946" cy="6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903984" y="318500"/>
            <a:ext cx="9122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roxima Nova Semibold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МИКРОЗАЙМЫ ВЫДАНЫ НА ТЕРРИТОРИИ 34 МО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5202" y="171500"/>
            <a:ext cx="1310302" cy="26573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451946" y="1656160"/>
            <a:ext cx="4380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4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ТОП-10 ТЕРРИТОРИЙ*</a:t>
            </a: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85050" y="2170225"/>
            <a:ext cx="6773400" cy="52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Иркутск: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263 займа на 401 млн. руб. 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Ангарск: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144 займов на 220 млн. руб. 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Тулун: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 67 займов на 150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Усолье-Сибирское: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45 займов на 82 млн. руб.</a:t>
            </a:r>
            <a:endParaRPr sz="21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Нижнеудинск: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27 займов на 58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Усть-Илимск: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18 займов на 34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Боханский р-н: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13 займов на 29 млн. руб. 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Зима: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13 займов на 29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Куйтунский р-н: 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14 займов на 28 млн. руб.</a:t>
            </a: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AutoNum type="arabicPeriod"/>
            </a:pPr>
            <a:r>
              <a:rPr lang="en-US" sz="21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Иркутский р-н:</a:t>
            </a:r>
            <a:r>
              <a:rPr lang="en-US" sz="2100" b="1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 16 займов на 27 млн. руб.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None/>
            </a:pPr>
            <a:endParaRPr sz="2100" b="1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52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* </a:t>
            </a:r>
            <a:r>
              <a:rPr lang="en-US" sz="1400" b="0" i="1" u="none" strike="noStrike" cap="none">
                <a:solidFill>
                  <a:srgbClr val="3059A2"/>
                </a:solidFill>
                <a:latin typeface="Proxima Nova"/>
                <a:ea typeface="Proxima Nova"/>
                <a:cs typeface="Proxima Nova"/>
                <a:sym typeface="Proxima Nova"/>
              </a:rPr>
              <a:t>Выданные микрозаймы за период с 27.10.2016 г.</a:t>
            </a:r>
            <a:endParaRPr sz="1400" b="0" i="1" u="none" strike="noStrike" cap="none">
              <a:solidFill>
                <a:srgbClr val="3059A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1355929" y="162156"/>
            <a:ext cx="5761595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МИКРОЗАЙМЫ ВЫДАНЫ В 37 МО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9400" y="1656160"/>
            <a:ext cx="4380000" cy="4829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6</a:t>
            </a:fld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982c3a67_0_7"/>
          <p:cNvSpPr txBox="1"/>
          <p:nvPr/>
        </p:nvSpPr>
        <p:spPr>
          <a:xfrm>
            <a:off x="1167174" y="856450"/>
            <a:ext cx="9211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ДЕЯТЕЛЬНОСТИ МФО НА 31.03.2020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g7f982c3a6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0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7f982c3a67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7f982c3a67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7f982c3a67_0_7"/>
          <p:cNvSpPr txBox="1"/>
          <p:nvPr/>
        </p:nvSpPr>
        <p:spPr>
          <a:xfrm>
            <a:off x="1167174" y="145325"/>
            <a:ext cx="608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ПОКАЗАТЕЛИ </a:t>
            </a: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g7f982c3a67_0_7"/>
          <p:cNvSpPr txBox="1"/>
          <p:nvPr/>
        </p:nvSpPr>
        <p:spPr>
          <a:xfrm>
            <a:off x="1935675" y="1458051"/>
            <a:ext cx="22773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802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микрозайма выдано с 2016 года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1,33 </a:t>
            </a:r>
            <a:endParaRPr sz="2800" b="1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млрд руб.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g7f982c3a67_0_7"/>
          <p:cNvSpPr txBox="1"/>
          <p:nvPr/>
        </p:nvSpPr>
        <p:spPr>
          <a:xfrm>
            <a:off x="8622565" y="1458047"/>
            <a:ext cx="19557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63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стартапы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136,3 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млн руб.</a:t>
            </a:r>
            <a:endParaRPr sz="1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g7f982c3a67_0_7"/>
          <p:cNvSpPr txBox="1"/>
          <p:nvPr/>
        </p:nvSpPr>
        <p:spPr>
          <a:xfrm>
            <a:off x="4623975" y="1425852"/>
            <a:ext cx="19977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175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программе моногородов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329,9 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7f982c3a67_0_7"/>
          <p:cNvSpPr txBox="1"/>
          <p:nvPr/>
        </p:nvSpPr>
        <p:spPr>
          <a:xfrm>
            <a:off x="6392225" y="1458050"/>
            <a:ext cx="24420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92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МСП, пострадавшим в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ЧС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сумму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206,1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млн руб.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g7f982c3a67_0_7"/>
          <p:cNvSpPr/>
          <p:nvPr/>
        </p:nvSpPr>
        <p:spPr>
          <a:xfrm>
            <a:off x="3984375" y="1940746"/>
            <a:ext cx="642300" cy="1113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7f982c3a67_0_7"/>
          <p:cNvSpPr txBox="1"/>
          <p:nvPr/>
        </p:nvSpPr>
        <p:spPr>
          <a:xfrm>
            <a:off x="-260575" y="1915250"/>
            <a:ext cx="18807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529, 3 </a:t>
            </a:r>
            <a:endParaRPr sz="2800" b="1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 руб.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субсидий</a:t>
            </a:r>
            <a:endParaRPr/>
          </a:p>
        </p:txBody>
      </p:sp>
      <p:sp>
        <p:nvSpPr>
          <p:cNvPr id="155" name="Google Shape;155;g7f982c3a67_0_7"/>
          <p:cNvSpPr/>
          <p:nvPr/>
        </p:nvSpPr>
        <p:spPr>
          <a:xfrm>
            <a:off x="1347925" y="1940746"/>
            <a:ext cx="642300" cy="11136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f982c3a67_0_7"/>
          <p:cNvSpPr txBox="1"/>
          <p:nvPr/>
        </p:nvSpPr>
        <p:spPr>
          <a:xfrm>
            <a:off x="1017224" y="3999600"/>
            <a:ext cx="9211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МУЛЬТИПЛИКАТИВНЫЙ ЭФФЕКТ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7f982c3a67_0_7"/>
          <p:cNvSpPr txBox="1"/>
          <p:nvPr/>
        </p:nvSpPr>
        <p:spPr>
          <a:xfrm>
            <a:off x="2335648" y="4828465"/>
            <a:ext cx="22773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6 994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сохранено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рабочих мест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1 339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создано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рабочих мест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7f982c3a67_0_7"/>
          <p:cNvSpPr txBox="1"/>
          <p:nvPr/>
        </p:nvSpPr>
        <p:spPr>
          <a:xfrm>
            <a:off x="4612948" y="4523665"/>
            <a:ext cx="22773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на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8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рубль полученной субсидии выплачено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,73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рубля налогов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g7f982c3a67_0_7"/>
          <p:cNvSpPr/>
          <p:nvPr/>
        </p:nvSpPr>
        <p:spPr>
          <a:xfrm>
            <a:off x="6717400" y="6212449"/>
            <a:ext cx="354000" cy="9387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7f982c3a67_0_7"/>
          <p:cNvSpPr txBox="1"/>
          <p:nvPr/>
        </p:nvSpPr>
        <p:spPr>
          <a:xfrm>
            <a:off x="6842800" y="6083150"/>
            <a:ext cx="18807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917,7</a:t>
            </a:r>
            <a:endParaRPr sz="2800" b="1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 руб.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налогов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7f982c3a67_0_7"/>
          <p:cNvSpPr txBox="1">
            <a:spLocks noGrp="1"/>
          </p:cNvSpPr>
          <p:nvPr>
            <p:ph type="sldNum" idx="12"/>
          </p:nvPr>
        </p:nvSpPr>
        <p:spPr>
          <a:xfrm>
            <a:off x="7247275" y="7157075"/>
            <a:ext cx="2620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00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7</a:t>
            </a:fld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/>
        </p:nvSpPr>
        <p:spPr>
          <a:xfrm>
            <a:off x="1167175" y="1105836"/>
            <a:ext cx="8464505" cy="5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sz="2000" b="1" i="0" u="none" strike="noStrike" cap="none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ПРЕИМУЩЕСТВА МФО</a:t>
            </a:r>
            <a:r>
              <a:rPr lang="en-US" sz="2000" b="1" i="0" u="none" strike="noStrike" cap="none" dirty="0" smtClean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ru-RU" sz="2000" b="1" i="0" u="none" strike="noStrike" cap="none" dirty="0" smtClean="0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Положительный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опыт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мер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государственной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поддержки СМСП по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повышению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доступности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предпринимателей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к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финансовым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ресурсам</a:t>
            </a:r>
            <a:r>
              <a:rPr lang="en-US" sz="160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lang="ru-RU" sz="1600" i="0" u="none" strike="noStrike" cap="none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Мультипликативный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социально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-экономический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эффект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(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рабочих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мест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погашение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задолженности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увеличение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налоговых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отчислений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СМСП,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получивших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микрозаймы</a:t>
            </a:r>
            <a:r>
              <a:rPr lang="en-US" sz="160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);</a:t>
            </a:r>
            <a:endParaRPr lang="ru-RU" sz="1600" i="0" u="none" strike="noStrike" cap="none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риску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портфеля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входит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3-ку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лучших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России</a:t>
            </a:r>
            <a:r>
              <a:rPr lang="en-US" sz="160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lang="ru-RU" sz="1600" i="0" u="none" strike="noStrike" cap="none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Montserrat"/>
              <a:buChar char="•"/>
            </a:pPr>
            <a:r>
              <a:rPr lang="en-US" sz="16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Продвижение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МФО Иркутской области.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Arial"/>
              <a:buNone/>
            </a:pP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40002" cy="73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847" y="57385"/>
            <a:ext cx="3156324" cy="6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000"/>
            <a:ext cx="1419582" cy="21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1167175" y="14532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8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l="9" r="8"/>
          <a:stretch/>
        </p:blipFill>
        <p:spPr>
          <a:xfrm>
            <a:off x="0" y="0"/>
            <a:ext cx="10691989" cy="75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2618756" y="3379249"/>
            <a:ext cx="4971300" cy="2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Ольга Трофимовна Мосина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Микрокредитной компании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«Фонд микрокредитования Иркутской области»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8(3952) 34-33-29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(3952) 34-33-57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info@mfoirk.ru</a:t>
            </a:r>
            <a:endParaRPr sz="1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695</Words>
  <Application>Microsoft Office PowerPoint</Application>
  <PresentationFormat>Произвольный</PresentationFormat>
  <Paragraphs>232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Proxima Nova</vt:lpstr>
      <vt:lpstr>Calibri</vt:lpstr>
      <vt:lpstr>Montserrat</vt:lpstr>
      <vt:lpstr>Proxima Nova Semibold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TyurinDS</dc:creator>
  <cp:lastModifiedBy>user</cp:lastModifiedBy>
  <cp:revision>7</cp:revision>
  <dcterms:modified xsi:type="dcterms:W3CDTF">2020-06-10T02:23:48Z</dcterms:modified>
</cp:coreProperties>
</file>