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12"/>
  </p:notesMasterIdLst>
  <p:sldIdLst>
    <p:sldId id="256" r:id="rId2"/>
    <p:sldId id="262" r:id="rId3"/>
    <p:sldId id="258" r:id="rId4"/>
    <p:sldId id="260" r:id="rId5"/>
    <p:sldId id="264" r:id="rId6"/>
    <p:sldId id="272" r:id="rId7"/>
    <p:sldId id="267" r:id="rId8"/>
    <p:sldId id="268" r:id="rId9"/>
    <p:sldId id="269" r:id="rId10"/>
    <p:sldId id="270" r:id="rId1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92AE837-AAA7-47F5-940F-62F179382287}">
          <p14:sldIdLst>
            <p14:sldId id="256"/>
            <p14:sldId id="262"/>
            <p14:sldId id="258"/>
            <p14:sldId id="260"/>
            <p14:sldId id="264"/>
          </p14:sldIdLst>
        </p14:section>
        <p14:section name="Раздел без заголовка" id="{7B022EF2-0340-48FF-AB7A-7D9897A89A96}">
          <p14:sldIdLst>
            <p14:sldId id="272"/>
            <p14:sldId id="267"/>
            <p14:sldId id="268"/>
            <p14:sldId id="269"/>
            <p14:sldId id="27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10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9" autoAdjust="0"/>
  </p:normalViewPr>
  <p:slideViewPr>
    <p:cSldViewPr>
      <p:cViewPr>
        <p:scale>
          <a:sx n="119" d="100"/>
          <a:sy n="119" d="100"/>
        </p:scale>
        <p:origin x="-1404" y="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EFABB0-A7B1-43FA-BF23-A8E62A03ABBE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A346C5B-437B-4D88-A9E3-C8F260CA8F94}">
      <dgm:prSet/>
      <dgm:spPr/>
      <dgm:t>
        <a:bodyPr/>
        <a:lstStyle/>
        <a:p>
          <a:pPr algn="l" rtl="0"/>
          <a:r>
            <a:rPr lang="ru-RU" dirty="0" smtClean="0">
              <a:latin typeface="Franklin Gothic Medium" panose="020B0603020102020204" pitchFamily="34" charset="0"/>
            </a:rPr>
            <a:t>начислены выплаты ниже МРОТ не менее, чем 10 физлицам и их доля превышает 10% от общего числа работников;</a:t>
          </a:r>
          <a:endParaRPr lang="ru-RU" dirty="0">
            <a:latin typeface="Franklin Gothic Medium" panose="020B0603020102020204" pitchFamily="34" charset="0"/>
          </a:endParaRPr>
        </a:p>
      </dgm:t>
    </dgm:pt>
    <dgm:pt modelId="{8213D314-2351-4F0B-BB18-6785CB5C0FCC}" type="parTrans" cxnId="{ECF2AFBE-FF18-4AB2-AF15-F8E25B7AF179}">
      <dgm:prSet/>
      <dgm:spPr/>
      <dgm:t>
        <a:bodyPr/>
        <a:lstStyle/>
        <a:p>
          <a:endParaRPr lang="ru-RU"/>
        </a:p>
      </dgm:t>
    </dgm:pt>
    <dgm:pt modelId="{69C3B0E0-E5A3-4F00-8C8F-9CE1D0F708E3}" type="sibTrans" cxnId="{ECF2AFBE-FF18-4AB2-AF15-F8E25B7AF179}">
      <dgm:prSet/>
      <dgm:spPr/>
      <dgm:t>
        <a:bodyPr/>
        <a:lstStyle/>
        <a:p>
          <a:endParaRPr lang="ru-RU"/>
        </a:p>
      </dgm:t>
    </dgm:pt>
    <dgm:pt modelId="{110ACF78-C002-4EFC-8504-440CFD98DCE7}" type="pres">
      <dgm:prSet presAssocID="{C8EFABB0-A7B1-43FA-BF23-A8E62A03ABBE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3F212E15-601E-49CC-9573-8A3385487661}" type="pres">
      <dgm:prSet presAssocID="{1A346C5B-437B-4D88-A9E3-C8F260CA8F94}" presName="circle1" presStyleLbl="node1" presStyleIdx="0" presStyleCnt="1"/>
      <dgm:spPr/>
    </dgm:pt>
    <dgm:pt modelId="{EAF50ECB-95B9-49B3-A963-A70000E5A5B5}" type="pres">
      <dgm:prSet presAssocID="{1A346C5B-437B-4D88-A9E3-C8F260CA8F94}" presName="space" presStyleCnt="0"/>
      <dgm:spPr/>
    </dgm:pt>
    <dgm:pt modelId="{08B19EAF-9987-4851-94A6-D27D7E9189D5}" type="pres">
      <dgm:prSet presAssocID="{1A346C5B-437B-4D88-A9E3-C8F260CA8F94}" presName="rect1" presStyleLbl="alignAcc1" presStyleIdx="0" presStyleCnt="1"/>
      <dgm:spPr/>
    </dgm:pt>
    <dgm:pt modelId="{1CC7F543-2440-4B3C-854F-E77098BEF53F}" type="pres">
      <dgm:prSet presAssocID="{1A346C5B-437B-4D88-A9E3-C8F260CA8F94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66BECC3F-65AD-40DD-9342-6A4F230FFC8D}" type="presOf" srcId="{1A346C5B-437B-4D88-A9E3-C8F260CA8F94}" destId="{08B19EAF-9987-4851-94A6-D27D7E9189D5}" srcOrd="0" destOrd="0" presId="urn:microsoft.com/office/officeart/2005/8/layout/target3"/>
    <dgm:cxn modelId="{ECF2AFBE-FF18-4AB2-AF15-F8E25B7AF179}" srcId="{C8EFABB0-A7B1-43FA-BF23-A8E62A03ABBE}" destId="{1A346C5B-437B-4D88-A9E3-C8F260CA8F94}" srcOrd="0" destOrd="0" parTransId="{8213D314-2351-4F0B-BB18-6785CB5C0FCC}" sibTransId="{69C3B0E0-E5A3-4F00-8C8F-9CE1D0F708E3}"/>
    <dgm:cxn modelId="{D50DA2A4-BB21-4FE6-ACB9-0BB305222905}" type="presOf" srcId="{1A346C5B-437B-4D88-A9E3-C8F260CA8F94}" destId="{1CC7F543-2440-4B3C-854F-E77098BEF53F}" srcOrd="1" destOrd="0" presId="urn:microsoft.com/office/officeart/2005/8/layout/target3"/>
    <dgm:cxn modelId="{11BB7B72-10B8-42D0-A985-CC453B6BFAC4}" type="presOf" srcId="{C8EFABB0-A7B1-43FA-BF23-A8E62A03ABBE}" destId="{110ACF78-C002-4EFC-8504-440CFD98DCE7}" srcOrd="0" destOrd="0" presId="urn:microsoft.com/office/officeart/2005/8/layout/target3"/>
    <dgm:cxn modelId="{AA9EE4D5-70A8-4524-8CC8-25FB1C8BE7D1}" type="presParOf" srcId="{110ACF78-C002-4EFC-8504-440CFD98DCE7}" destId="{3F212E15-601E-49CC-9573-8A3385487661}" srcOrd="0" destOrd="0" presId="urn:microsoft.com/office/officeart/2005/8/layout/target3"/>
    <dgm:cxn modelId="{01165C12-1AC8-4F0C-BEF8-7BE24538B191}" type="presParOf" srcId="{110ACF78-C002-4EFC-8504-440CFD98DCE7}" destId="{EAF50ECB-95B9-49B3-A963-A70000E5A5B5}" srcOrd="1" destOrd="0" presId="urn:microsoft.com/office/officeart/2005/8/layout/target3"/>
    <dgm:cxn modelId="{540A0CE5-3370-4C77-AFD4-02D14EDC5A8F}" type="presParOf" srcId="{110ACF78-C002-4EFC-8504-440CFD98DCE7}" destId="{08B19EAF-9987-4851-94A6-D27D7E9189D5}" srcOrd="2" destOrd="0" presId="urn:microsoft.com/office/officeart/2005/8/layout/target3"/>
    <dgm:cxn modelId="{A9324D4D-B9B9-4E3D-ACB5-56404FD4B172}" type="presParOf" srcId="{110ACF78-C002-4EFC-8504-440CFD98DCE7}" destId="{1CC7F543-2440-4B3C-854F-E77098BEF53F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C68D72-9893-47C8-8511-EA636B42CBC1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A0B8242-8A71-4B0F-8A65-AE5AF12DD70E}">
      <dgm:prSet/>
      <dgm:spPr/>
      <dgm:t>
        <a:bodyPr/>
        <a:lstStyle/>
        <a:p>
          <a:pPr algn="l" rtl="0"/>
          <a:r>
            <a:rPr lang="ru-RU" dirty="0" smtClean="0">
              <a:latin typeface="Franklin Gothic Medium" panose="020B0603020102020204" pitchFamily="34" charset="0"/>
            </a:rPr>
            <a:t>есть взаимодействие более 3 месяцев более чем с 10 </a:t>
          </a:r>
          <a:r>
            <a:rPr lang="ru-RU" dirty="0" err="1" smtClean="0">
              <a:latin typeface="Franklin Gothic Medium" panose="020B0603020102020204" pitchFamily="34" charset="0"/>
            </a:rPr>
            <a:t>самозанятыми</a:t>
          </a:r>
          <a:r>
            <a:rPr lang="ru-RU" dirty="0" smtClean="0">
              <a:latin typeface="Franklin Gothic Medium" panose="020B0603020102020204" pitchFamily="34" charset="0"/>
            </a:rPr>
            <a:t>, среднемесячный доход которых превышает 25 тыс. руб.;</a:t>
          </a:r>
          <a:endParaRPr lang="ru-RU" dirty="0">
            <a:latin typeface="Franklin Gothic Medium" panose="020B0603020102020204" pitchFamily="34" charset="0"/>
          </a:endParaRPr>
        </a:p>
      </dgm:t>
    </dgm:pt>
    <dgm:pt modelId="{CF06AF6E-C213-43A4-B9B1-FB79C921B71A}" type="parTrans" cxnId="{2E2C385A-64C0-48A1-9F30-FE836E1287DB}">
      <dgm:prSet/>
      <dgm:spPr/>
      <dgm:t>
        <a:bodyPr/>
        <a:lstStyle/>
        <a:p>
          <a:endParaRPr lang="ru-RU"/>
        </a:p>
      </dgm:t>
    </dgm:pt>
    <dgm:pt modelId="{F7865237-D46A-4D65-852E-25EDBF7CBF4F}" type="sibTrans" cxnId="{2E2C385A-64C0-48A1-9F30-FE836E1287DB}">
      <dgm:prSet/>
      <dgm:spPr/>
      <dgm:t>
        <a:bodyPr/>
        <a:lstStyle/>
        <a:p>
          <a:endParaRPr lang="ru-RU"/>
        </a:p>
      </dgm:t>
    </dgm:pt>
    <dgm:pt modelId="{C96D1B6F-8F85-4ABA-8CFD-E4D72403B099}" type="pres">
      <dgm:prSet presAssocID="{3FC68D72-9893-47C8-8511-EA636B42CBC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9065B9A3-B295-4473-BBBB-D75E1C5760E8}" type="pres">
      <dgm:prSet presAssocID="{0A0B8242-8A71-4B0F-8A65-AE5AF12DD70E}" presName="circle1" presStyleLbl="node1" presStyleIdx="0" presStyleCnt="1"/>
      <dgm:spPr/>
    </dgm:pt>
    <dgm:pt modelId="{63ABC051-3DEE-4C16-BC3C-8FAE04CDA663}" type="pres">
      <dgm:prSet presAssocID="{0A0B8242-8A71-4B0F-8A65-AE5AF12DD70E}" presName="space" presStyleCnt="0"/>
      <dgm:spPr/>
    </dgm:pt>
    <dgm:pt modelId="{F47EC63D-FD49-44D1-AE4D-719F6014FCAB}" type="pres">
      <dgm:prSet presAssocID="{0A0B8242-8A71-4B0F-8A65-AE5AF12DD70E}" presName="rect1" presStyleLbl="alignAcc1" presStyleIdx="0" presStyleCnt="1"/>
      <dgm:spPr/>
    </dgm:pt>
    <dgm:pt modelId="{55074BA0-924E-4AFE-BD57-F11572ACB790}" type="pres">
      <dgm:prSet presAssocID="{0A0B8242-8A71-4B0F-8A65-AE5AF12DD70E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2E2C385A-64C0-48A1-9F30-FE836E1287DB}" srcId="{3FC68D72-9893-47C8-8511-EA636B42CBC1}" destId="{0A0B8242-8A71-4B0F-8A65-AE5AF12DD70E}" srcOrd="0" destOrd="0" parTransId="{CF06AF6E-C213-43A4-B9B1-FB79C921B71A}" sibTransId="{F7865237-D46A-4D65-852E-25EDBF7CBF4F}"/>
    <dgm:cxn modelId="{1C4ABD4D-EAB7-4700-8794-141BD91301D8}" type="presOf" srcId="{0A0B8242-8A71-4B0F-8A65-AE5AF12DD70E}" destId="{55074BA0-924E-4AFE-BD57-F11572ACB790}" srcOrd="1" destOrd="0" presId="urn:microsoft.com/office/officeart/2005/8/layout/target3"/>
    <dgm:cxn modelId="{CB81EC18-193B-4490-967A-D7B5BB13552A}" type="presOf" srcId="{0A0B8242-8A71-4B0F-8A65-AE5AF12DD70E}" destId="{F47EC63D-FD49-44D1-AE4D-719F6014FCAB}" srcOrd="0" destOrd="0" presId="urn:microsoft.com/office/officeart/2005/8/layout/target3"/>
    <dgm:cxn modelId="{6D39FDE1-0F04-4ACE-AE1B-3CE6BC5582BE}" type="presOf" srcId="{3FC68D72-9893-47C8-8511-EA636B42CBC1}" destId="{C96D1B6F-8F85-4ABA-8CFD-E4D72403B099}" srcOrd="0" destOrd="0" presId="urn:microsoft.com/office/officeart/2005/8/layout/target3"/>
    <dgm:cxn modelId="{CAE21F1D-0221-4ADF-AD93-B00081E30C11}" type="presParOf" srcId="{C96D1B6F-8F85-4ABA-8CFD-E4D72403B099}" destId="{9065B9A3-B295-4473-BBBB-D75E1C5760E8}" srcOrd="0" destOrd="0" presId="urn:microsoft.com/office/officeart/2005/8/layout/target3"/>
    <dgm:cxn modelId="{6817F392-8435-498D-A315-2C9067CCCFE2}" type="presParOf" srcId="{C96D1B6F-8F85-4ABA-8CFD-E4D72403B099}" destId="{63ABC051-3DEE-4C16-BC3C-8FAE04CDA663}" srcOrd="1" destOrd="0" presId="urn:microsoft.com/office/officeart/2005/8/layout/target3"/>
    <dgm:cxn modelId="{FAAB16B0-EC81-47B0-BEEF-0FC9B49ED856}" type="presParOf" srcId="{C96D1B6F-8F85-4ABA-8CFD-E4D72403B099}" destId="{F47EC63D-FD49-44D1-AE4D-719F6014FCAB}" srcOrd="2" destOrd="0" presId="urn:microsoft.com/office/officeart/2005/8/layout/target3"/>
    <dgm:cxn modelId="{A61C4B92-A278-4E35-BA33-22DC9AC1BC2F}" type="presParOf" srcId="{C96D1B6F-8F85-4ABA-8CFD-E4D72403B099}" destId="{55074BA0-924E-4AFE-BD57-F11572ACB790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592FF9-55BF-4824-A79F-CB1745551FBC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80198AE-20F9-4795-9AE2-2C14735267F9}">
      <dgm:prSet/>
      <dgm:spPr/>
      <dgm:t>
        <a:bodyPr/>
        <a:lstStyle/>
        <a:p>
          <a:pPr algn="l" rtl="0"/>
          <a:r>
            <a:rPr lang="ru-RU" dirty="0" smtClean="0">
              <a:latin typeface="Franklin Gothic Medium" panose="020B0603020102020204" pitchFamily="34" charset="0"/>
            </a:rPr>
            <a:t>отклонение среднемесячной оплаты труда превысило 35% от среднего значения данного показателя в субъекте РФ с учетом отрасли и категории работодателя;</a:t>
          </a:r>
          <a:endParaRPr lang="ru-RU" dirty="0">
            <a:latin typeface="Franklin Gothic Medium" panose="020B0603020102020204" pitchFamily="34" charset="0"/>
          </a:endParaRPr>
        </a:p>
      </dgm:t>
    </dgm:pt>
    <dgm:pt modelId="{D73AB8C9-0FBF-4803-AAAE-FDA5818E9151}" type="parTrans" cxnId="{93C1FA1A-CEBD-4E98-A252-95C2C0638A05}">
      <dgm:prSet/>
      <dgm:spPr/>
      <dgm:t>
        <a:bodyPr/>
        <a:lstStyle/>
        <a:p>
          <a:endParaRPr lang="ru-RU"/>
        </a:p>
      </dgm:t>
    </dgm:pt>
    <dgm:pt modelId="{EE84FE50-C9F0-4A6A-B7D6-58740A070B70}" type="sibTrans" cxnId="{93C1FA1A-CEBD-4E98-A252-95C2C0638A05}">
      <dgm:prSet/>
      <dgm:spPr/>
      <dgm:t>
        <a:bodyPr/>
        <a:lstStyle/>
        <a:p>
          <a:endParaRPr lang="ru-RU"/>
        </a:p>
      </dgm:t>
    </dgm:pt>
    <dgm:pt modelId="{0033B8F8-C3CC-4565-BF80-3E591A403306}" type="pres">
      <dgm:prSet presAssocID="{4C592FF9-55BF-4824-A79F-CB1745551FBC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C2328984-407B-4F47-9803-4D746C71D785}" type="pres">
      <dgm:prSet presAssocID="{980198AE-20F9-4795-9AE2-2C14735267F9}" presName="circle1" presStyleLbl="node1" presStyleIdx="0" presStyleCnt="1"/>
      <dgm:spPr/>
    </dgm:pt>
    <dgm:pt modelId="{F15D50C3-7EA4-4CD3-8026-3AD5EAD8B413}" type="pres">
      <dgm:prSet presAssocID="{980198AE-20F9-4795-9AE2-2C14735267F9}" presName="space" presStyleCnt="0"/>
      <dgm:spPr/>
    </dgm:pt>
    <dgm:pt modelId="{F40EA8CA-50C4-475D-8F09-0DC44B019B6D}" type="pres">
      <dgm:prSet presAssocID="{980198AE-20F9-4795-9AE2-2C14735267F9}" presName="rect1" presStyleLbl="alignAcc1" presStyleIdx="0" presStyleCnt="1"/>
      <dgm:spPr/>
    </dgm:pt>
    <dgm:pt modelId="{7782A291-8DCC-44CE-BDF6-0C2320B38131}" type="pres">
      <dgm:prSet presAssocID="{980198AE-20F9-4795-9AE2-2C14735267F9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AAF61A3C-7698-4FA4-8B3C-936EA787E22C}" type="presOf" srcId="{980198AE-20F9-4795-9AE2-2C14735267F9}" destId="{F40EA8CA-50C4-475D-8F09-0DC44B019B6D}" srcOrd="0" destOrd="0" presId="urn:microsoft.com/office/officeart/2005/8/layout/target3"/>
    <dgm:cxn modelId="{93C1FA1A-CEBD-4E98-A252-95C2C0638A05}" srcId="{4C592FF9-55BF-4824-A79F-CB1745551FBC}" destId="{980198AE-20F9-4795-9AE2-2C14735267F9}" srcOrd="0" destOrd="0" parTransId="{D73AB8C9-0FBF-4803-AAAE-FDA5818E9151}" sibTransId="{EE84FE50-C9F0-4A6A-B7D6-58740A070B70}"/>
    <dgm:cxn modelId="{32F2CDE9-CBA8-440A-8299-DA1485BECD96}" type="presOf" srcId="{4C592FF9-55BF-4824-A79F-CB1745551FBC}" destId="{0033B8F8-C3CC-4565-BF80-3E591A403306}" srcOrd="0" destOrd="0" presId="urn:microsoft.com/office/officeart/2005/8/layout/target3"/>
    <dgm:cxn modelId="{3793BC2D-C069-44B2-B7C9-193AF4B94F17}" type="presOf" srcId="{980198AE-20F9-4795-9AE2-2C14735267F9}" destId="{7782A291-8DCC-44CE-BDF6-0C2320B38131}" srcOrd="1" destOrd="0" presId="urn:microsoft.com/office/officeart/2005/8/layout/target3"/>
    <dgm:cxn modelId="{899A2C77-4055-40D4-B75E-4E970EDB6DE4}" type="presParOf" srcId="{0033B8F8-C3CC-4565-BF80-3E591A403306}" destId="{C2328984-407B-4F47-9803-4D746C71D785}" srcOrd="0" destOrd="0" presId="urn:microsoft.com/office/officeart/2005/8/layout/target3"/>
    <dgm:cxn modelId="{DC60B0CA-A880-4060-8346-C83FA6B3EBB1}" type="presParOf" srcId="{0033B8F8-C3CC-4565-BF80-3E591A403306}" destId="{F15D50C3-7EA4-4CD3-8026-3AD5EAD8B413}" srcOrd="1" destOrd="0" presId="urn:microsoft.com/office/officeart/2005/8/layout/target3"/>
    <dgm:cxn modelId="{EF7B196B-C723-47D0-A725-B4BF2023E83C}" type="presParOf" srcId="{0033B8F8-C3CC-4565-BF80-3E591A403306}" destId="{F40EA8CA-50C4-475D-8F09-0DC44B019B6D}" srcOrd="2" destOrd="0" presId="urn:microsoft.com/office/officeart/2005/8/layout/target3"/>
    <dgm:cxn modelId="{4C94AB30-A117-4AB9-B28F-B05C9BDC365F}" type="presParOf" srcId="{0033B8F8-C3CC-4565-BF80-3E591A403306}" destId="{7782A291-8DCC-44CE-BDF6-0C2320B38131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985506-08B8-4C62-9FEB-651D05EC5E0F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3A9504B-A244-4050-8BEE-A30F437443C6}">
      <dgm:prSet/>
      <dgm:spPr/>
      <dgm:t>
        <a:bodyPr/>
        <a:lstStyle/>
        <a:p>
          <a:pPr algn="l" rtl="0"/>
          <a:r>
            <a:rPr lang="ru-RU" dirty="0" smtClean="0">
              <a:latin typeface="Franklin Gothic Medium" panose="020B0603020102020204" pitchFamily="34" charset="0"/>
            </a:rPr>
            <a:t>применяется контрольно-кассовая техника (количество ККТ больше, чем работников).</a:t>
          </a:r>
          <a:endParaRPr lang="ru-RU" dirty="0">
            <a:latin typeface="Franklin Gothic Medium" panose="020B0603020102020204" pitchFamily="34" charset="0"/>
          </a:endParaRPr>
        </a:p>
      </dgm:t>
    </dgm:pt>
    <dgm:pt modelId="{CCA38E37-4D56-4ECC-8F98-E05A12D13653}" type="parTrans" cxnId="{C354C0FA-EC82-4B3B-8E91-D338D11EE5D7}">
      <dgm:prSet/>
      <dgm:spPr/>
      <dgm:t>
        <a:bodyPr/>
        <a:lstStyle/>
        <a:p>
          <a:endParaRPr lang="ru-RU"/>
        </a:p>
      </dgm:t>
    </dgm:pt>
    <dgm:pt modelId="{8A3F5194-4561-4804-83B6-A291C6CD7423}" type="sibTrans" cxnId="{C354C0FA-EC82-4B3B-8E91-D338D11EE5D7}">
      <dgm:prSet/>
      <dgm:spPr/>
      <dgm:t>
        <a:bodyPr/>
        <a:lstStyle/>
        <a:p>
          <a:endParaRPr lang="ru-RU"/>
        </a:p>
      </dgm:t>
    </dgm:pt>
    <dgm:pt modelId="{0D02E9D8-1575-45AC-B87B-767009267D0D}" type="pres">
      <dgm:prSet presAssocID="{5F985506-08B8-4C62-9FEB-651D05EC5E0F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35220EEB-F483-420D-9571-886F4EBE1B4A}" type="pres">
      <dgm:prSet presAssocID="{23A9504B-A244-4050-8BEE-A30F437443C6}" presName="circle1" presStyleLbl="node1" presStyleIdx="0" presStyleCnt="1"/>
      <dgm:spPr/>
    </dgm:pt>
    <dgm:pt modelId="{F51B73E4-B11F-45F0-8BA9-9AAFF836881B}" type="pres">
      <dgm:prSet presAssocID="{23A9504B-A244-4050-8BEE-A30F437443C6}" presName="space" presStyleCnt="0"/>
      <dgm:spPr/>
    </dgm:pt>
    <dgm:pt modelId="{ADC542B8-8FA3-4D41-BB35-E517E98FD3C3}" type="pres">
      <dgm:prSet presAssocID="{23A9504B-A244-4050-8BEE-A30F437443C6}" presName="rect1" presStyleLbl="alignAcc1" presStyleIdx="0" presStyleCnt="1"/>
      <dgm:spPr/>
    </dgm:pt>
    <dgm:pt modelId="{E3AF9295-F92F-4B73-8CDE-373DF38C2FC5}" type="pres">
      <dgm:prSet presAssocID="{23A9504B-A244-4050-8BEE-A30F437443C6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51126BDA-5E65-4514-A039-4C5E82D76D16}" type="presOf" srcId="{5F985506-08B8-4C62-9FEB-651D05EC5E0F}" destId="{0D02E9D8-1575-45AC-B87B-767009267D0D}" srcOrd="0" destOrd="0" presId="urn:microsoft.com/office/officeart/2005/8/layout/target3"/>
    <dgm:cxn modelId="{B628C922-510F-4418-B86B-0D04DC61759C}" type="presOf" srcId="{23A9504B-A244-4050-8BEE-A30F437443C6}" destId="{E3AF9295-F92F-4B73-8CDE-373DF38C2FC5}" srcOrd="1" destOrd="0" presId="urn:microsoft.com/office/officeart/2005/8/layout/target3"/>
    <dgm:cxn modelId="{7E48DDB8-1655-4AA4-9F78-ACC1514BD0F4}" type="presOf" srcId="{23A9504B-A244-4050-8BEE-A30F437443C6}" destId="{ADC542B8-8FA3-4D41-BB35-E517E98FD3C3}" srcOrd="0" destOrd="0" presId="urn:microsoft.com/office/officeart/2005/8/layout/target3"/>
    <dgm:cxn modelId="{C354C0FA-EC82-4B3B-8E91-D338D11EE5D7}" srcId="{5F985506-08B8-4C62-9FEB-651D05EC5E0F}" destId="{23A9504B-A244-4050-8BEE-A30F437443C6}" srcOrd="0" destOrd="0" parTransId="{CCA38E37-4D56-4ECC-8F98-E05A12D13653}" sibTransId="{8A3F5194-4561-4804-83B6-A291C6CD7423}"/>
    <dgm:cxn modelId="{DF8D0E23-3D93-4E4E-AECC-DC4C9F6B69E0}" type="presParOf" srcId="{0D02E9D8-1575-45AC-B87B-767009267D0D}" destId="{35220EEB-F483-420D-9571-886F4EBE1B4A}" srcOrd="0" destOrd="0" presId="urn:microsoft.com/office/officeart/2005/8/layout/target3"/>
    <dgm:cxn modelId="{A41903C9-7866-4534-9851-246C3373E03D}" type="presParOf" srcId="{0D02E9D8-1575-45AC-B87B-767009267D0D}" destId="{F51B73E4-B11F-45F0-8BA9-9AAFF836881B}" srcOrd="1" destOrd="0" presId="urn:microsoft.com/office/officeart/2005/8/layout/target3"/>
    <dgm:cxn modelId="{FB04505F-9F53-44E9-911A-B7AEECF3A16B}" type="presParOf" srcId="{0D02E9D8-1575-45AC-B87B-767009267D0D}" destId="{ADC542B8-8FA3-4D41-BB35-E517E98FD3C3}" srcOrd="2" destOrd="0" presId="urn:microsoft.com/office/officeart/2005/8/layout/target3"/>
    <dgm:cxn modelId="{00843514-47CF-447E-A79A-E1448D88C221}" type="presParOf" srcId="{0D02E9D8-1575-45AC-B87B-767009267D0D}" destId="{E3AF9295-F92F-4B73-8CDE-373DF38C2FC5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212E15-601E-49CC-9573-8A3385487661}">
      <dsp:nvSpPr>
        <dsp:cNvPr id="0" name=""/>
        <dsp:cNvSpPr/>
      </dsp:nvSpPr>
      <dsp:spPr>
        <a:xfrm>
          <a:off x="0" y="0"/>
          <a:ext cx="646331" cy="64633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19EAF-9987-4851-94A6-D27D7E9189D5}">
      <dsp:nvSpPr>
        <dsp:cNvPr id="0" name=""/>
        <dsp:cNvSpPr/>
      </dsp:nvSpPr>
      <dsp:spPr>
        <a:xfrm>
          <a:off x="323165" y="0"/>
          <a:ext cx="8173778" cy="64633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Franklin Gothic Medium" panose="020B0603020102020204" pitchFamily="34" charset="0"/>
            </a:rPr>
            <a:t>начислены выплаты ниже МРОТ не менее, чем 10 физлицам и их доля превышает 10% от общего числа работников;</a:t>
          </a:r>
          <a:endParaRPr lang="ru-RU" sz="1900" kern="1200" dirty="0">
            <a:latin typeface="Franklin Gothic Medium" panose="020B0603020102020204" pitchFamily="34" charset="0"/>
          </a:endParaRPr>
        </a:p>
      </dsp:txBody>
      <dsp:txXfrm>
        <a:off x="323165" y="0"/>
        <a:ext cx="8173778" cy="6463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65B9A3-B295-4473-BBBB-D75E1C5760E8}">
      <dsp:nvSpPr>
        <dsp:cNvPr id="0" name=""/>
        <dsp:cNvSpPr/>
      </dsp:nvSpPr>
      <dsp:spPr>
        <a:xfrm>
          <a:off x="0" y="0"/>
          <a:ext cx="646331" cy="64633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7EC63D-FD49-44D1-AE4D-719F6014FCAB}">
      <dsp:nvSpPr>
        <dsp:cNvPr id="0" name=""/>
        <dsp:cNvSpPr/>
      </dsp:nvSpPr>
      <dsp:spPr>
        <a:xfrm>
          <a:off x="323165" y="0"/>
          <a:ext cx="8173778" cy="64633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Franklin Gothic Medium" panose="020B0603020102020204" pitchFamily="34" charset="0"/>
            </a:rPr>
            <a:t>есть взаимодействие более 3 месяцев более чем с 10 </a:t>
          </a:r>
          <a:r>
            <a:rPr lang="ru-RU" sz="1900" kern="1200" dirty="0" err="1" smtClean="0">
              <a:latin typeface="Franklin Gothic Medium" panose="020B0603020102020204" pitchFamily="34" charset="0"/>
            </a:rPr>
            <a:t>самозанятыми</a:t>
          </a:r>
          <a:r>
            <a:rPr lang="ru-RU" sz="1900" kern="1200" dirty="0" smtClean="0">
              <a:latin typeface="Franklin Gothic Medium" panose="020B0603020102020204" pitchFamily="34" charset="0"/>
            </a:rPr>
            <a:t>, среднемесячный доход которых превышает 25 тыс. руб.;</a:t>
          </a:r>
          <a:endParaRPr lang="ru-RU" sz="1900" kern="1200" dirty="0">
            <a:latin typeface="Franklin Gothic Medium" panose="020B0603020102020204" pitchFamily="34" charset="0"/>
          </a:endParaRPr>
        </a:p>
      </dsp:txBody>
      <dsp:txXfrm>
        <a:off x="323165" y="0"/>
        <a:ext cx="8173778" cy="6463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328984-407B-4F47-9803-4D746C71D785}">
      <dsp:nvSpPr>
        <dsp:cNvPr id="0" name=""/>
        <dsp:cNvSpPr/>
      </dsp:nvSpPr>
      <dsp:spPr>
        <a:xfrm>
          <a:off x="0" y="0"/>
          <a:ext cx="646331" cy="64633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0EA8CA-50C4-475D-8F09-0DC44B019B6D}">
      <dsp:nvSpPr>
        <dsp:cNvPr id="0" name=""/>
        <dsp:cNvSpPr/>
      </dsp:nvSpPr>
      <dsp:spPr>
        <a:xfrm>
          <a:off x="323165" y="0"/>
          <a:ext cx="8173778" cy="64633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Franklin Gothic Medium" panose="020B0603020102020204" pitchFamily="34" charset="0"/>
            </a:rPr>
            <a:t>отклонение среднемесячной оплаты труда превысило 35% от среднего значения данного показателя в субъекте РФ с учетом отрасли и категории работодателя;</a:t>
          </a:r>
          <a:endParaRPr lang="ru-RU" sz="1700" kern="1200" dirty="0">
            <a:latin typeface="Franklin Gothic Medium" panose="020B0603020102020204" pitchFamily="34" charset="0"/>
          </a:endParaRPr>
        </a:p>
      </dsp:txBody>
      <dsp:txXfrm>
        <a:off x="323165" y="0"/>
        <a:ext cx="8173778" cy="6463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220EEB-F483-420D-9571-886F4EBE1B4A}">
      <dsp:nvSpPr>
        <dsp:cNvPr id="0" name=""/>
        <dsp:cNvSpPr/>
      </dsp:nvSpPr>
      <dsp:spPr>
        <a:xfrm>
          <a:off x="0" y="0"/>
          <a:ext cx="646331" cy="64633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C542B8-8FA3-4D41-BB35-E517E98FD3C3}">
      <dsp:nvSpPr>
        <dsp:cNvPr id="0" name=""/>
        <dsp:cNvSpPr/>
      </dsp:nvSpPr>
      <dsp:spPr>
        <a:xfrm>
          <a:off x="323165" y="0"/>
          <a:ext cx="8129394" cy="64633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Franklin Gothic Medium" panose="020B0603020102020204" pitchFamily="34" charset="0"/>
            </a:rPr>
            <a:t>применяется контрольно-кассовая техника (количество ККТ больше, чем работников).</a:t>
          </a:r>
          <a:endParaRPr lang="ru-RU" sz="1900" kern="1200" dirty="0">
            <a:latin typeface="Franklin Gothic Medium" panose="020B0603020102020204" pitchFamily="34" charset="0"/>
          </a:endParaRPr>
        </a:p>
      </dsp:txBody>
      <dsp:txXfrm>
        <a:off x="323165" y="0"/>
        <a:ext cx="8129394" cy="6463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FD7F0-D354-4416-9ACB-5BBC712994BD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A543F-5A21-4EC1-9D35-48407602A5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40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EA543F-5A21-4EC1-9D35-48407602A53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566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BCC9-59DF-4AB8-B241-1F5924493978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DDDBA1A-BE5D-4E1F-A769-1BE65303CF8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BCC9-59DF-4AB8-B241-1F5924493978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BA1A-BE5D-4E1F-A769-1BE65303CF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BCC9-59DF-4AB8-B241-1F5924493978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BA1A-BE5D-4E1F-A769-1BE65303CF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BCC9-59DF-4AB8-B241-1F5924493978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BA1A-BE5D-4E1F-A769-1BE65303CF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BCC9-59DF-4AB8-B241-1F5924493978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BA1A-BE5D-4E1F-A769-1BE65303CF8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BCC9-59DF-4AB8-B241-1F5924493978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BA1A-BE5D-4E1F-A769-1BE65303CF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BCC9-59DF-4AB8-B241-1F5924493978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BA1A-BE5D-4E1F-A769-1BE65303CF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BCC9-59DF-4AB8-B241-1F5924493978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BA1A-BE5D-4E1F-A769-1BE65303CF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BCC9-59DF-4AB8-B241-1F5924493978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BA1A-BE5D-4E1F-A769-1BE65303CF8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BCC9-59DF-4AB8-B241-1F5924493978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BA1A-BE5D-4E1F-A769-1BE65303CF8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BCC9-59DF-4AB8-B241-1F5924493978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DBA1A-BE5D-4E1F-A769-1BE65303CF8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9A9BCC9-59DF-4AB8-B241-1F5924493978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DDDBA1A-BE5D-4E1F-A769-1BE65303CF8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23" Type="http://schemas.openxmlformats.org/officeDocument/2006/relationships/image" Target="../media/image7.png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2525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2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27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9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4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7564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  <a:latin typeface="Franklin Gothic Medium" panose="020B0603020102020204" pitchFamily="34" charset="0"/>
              </a:rPr>
              <a:t>Информация  налоговой  службы,  которая  передается</a:t>
            </a:r>
            <a:br>
              <a:rPr lang="ru-RU" sz="2300" b="1" dirty="0" smtClean="0">
                <a:solidFill>
                  <a:srgbClr val="C00000"/>
                </a:solidFill>
                <a:latin typeface="Franklin Gothic Medium" panose="020B0603020102020204" pitchFamily="34" charset="0"/>
              </a:rPr>
            </a:br>
            <a:r>
              <a:rPr lang="ru-RU" sz="2300" b="1" dirty="0" smtClean="0">
                <a:solidFill>
                  <a:srgbClr val="C00000"/>
                </a:solidFill>
                <a:latin typeface="Franklin Gothic Medium" panose="020B0603020102020204" pitchFamily="34" charset="0"/>
              </a:rPr>
              <a:t> для  рассмотрения  на  комиссии</a:t>
            </a:r>
            <a:endParaRPr lang="ru-RU" sz="2300" b="1" dirty="0">
              <a:solidFill>
                <a:srgbClr val="C00000"/>
              </a:solidFill>
              <a:latin typeface="Franklin Gothic Medium" panose="020B0603020102020204" pitchFamily="34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583375409"/>
              </p:ext>
            </p:extLst>
          </p:nvPr>
        </p:nvGraphicFramePr>
        <p:xfrm>
          <a:off x="323528" y="1916832"/>
          <a:ext cx="8496944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640954240"/>
              </p:ext>
            </p:extLst>
          </p:nvPr>
        </p:nvGraphicFramePr>
        <p:xfrm>
          <a:off x="323528" y="2816297"/>
          <a:ext cx="8496944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406958821"/>
              </p:ext>
            </p:extLst>
          </p:nvPr>
        </p:nvGraphicFramePr>
        <p:xfrm>
          <a:off x="323528" y="3645024"/>
          <a:ext cx="8496944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145957307"/>
              </p:ext>
            </p:extLst>
          </p:nvPr>
        </p:nvGraphicFramePr>
        <p:xfrm>
          <a:off x="367912" y="4509120"/>
          <a:ext cx="8452560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763688" y="5519699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u="sng" dirty="0" smtClean="0">
                <a:solidFill>
                  <a:schemeClr val="accent1">
                    <a:lumMod val="50000"/>
                  </a:schemeClr>
                </a:solidFill>
                <a:latin typeface="Franklin Gothic Medium" panose="020B0603020102020204" pitchFamily="34" charset="0"/>
              </a:rPr>
              <a:t>Приказ Минтруда России от 02.02.2024г. №40н</a:t>
            </a:r>
            <a:endParaRPr lang="ru-RU" i="1" u="sng" dirty="0">
              <a:solidFill>
                <a:schemeClr val="accent1">
                  <a:lumMod val="50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95" y="5409193"/>
            <a:ext cx="1071393" cy="1158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22084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7660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6082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43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168</TotalTime>
  <Words>89</Words>
  <Application>Microsoft Office PowerPoint</Application>
  <PresentationFormat>Экран (4:3)</PresentationFormat>
  <Paragraphs>7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Аптека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Информация  налоговой  службы,  которая  передается  для  рассмотрения  на  комиссии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Ивакаева Н.В.</dc:creator>
  <cp:lastModifiedBy>ZaripovaSA</cp:lastModifiedBy>
  <cp:revision>11</cp:revision>
  <cp:lastPrinted>2026-03-03T06:32:54Z</cp:lastPrinted>
  <dcterms:created xsi:type="dcterms:W3CDTF">2025-04-20T23:42:27Z</dcterms:created>
  <dcterms:modified xsi:type="dcterms:W3CDTF">2026-03-03T07:34:05Z</dcterms:modified>
</cp:coreProperties>
</file>