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64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632A4-37AA-4544-9240-BBE313E90D1D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C5A2A-EAF3-41E8-BF22-A544D2D5C1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C5A2A-EAF3-41E8-BF22-A544D2D5C1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908720"/>
            <a:ext cx="822920" cy="504056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0" y="1412776"/>
            <a:ext cx="9144000" cy="28083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07504" y="116632"/>
            <a:ext cx="8928992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22"/>
              </a:avLst>
            </a:prstTxWarp>
          </a:bodyPr>
          <a:lstStyle/>
          <a:p>
            <a:pPr algn="ctr" rtl="0"/>
            <a:r>
              <a:rPr lang="ru-RU" sz="4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Impact"/>
              </a:rPr>
              <a:t>ЗАЦЕПИНГ – ЭТО ОПАСНО</a:t>
            </a:r>
            <a:endParaRPr lang="ru-RU" sz="4800" b="1" kern="10" spc="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Impact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475656" y="796852"/>
            <a:ext cx="61926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lnSpc>
                <a:spcPts val="12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i="1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Зацепинг — это не «экстрим», а неоправданный риск, который влечет за собой административную ответственность (штрафы) и, что намного важнее, приводит к необратимым травмам, ампутациям и смерти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412776"/>
            <a:ext cx="914400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80"/>
              </a:lnSpc>
            </a:pP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статье 267.1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Уголовного кодекса Российской Федерации </a:t>
            </a:r>
          </a:p>
          <a:p>
            <a:pPr algn="ctr">
              <a:lnSpc>
                <a:spcPts val="1180"/>
              </a:lnSpc>
            </a:pP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предусмотрена </a:t>
            </a:r>
            <a:r>
              <a:rPr lang="ru-RU" sz="105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уголовная</a:t>
            </a: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 </a:t>
            </a:r>
          </a:p>
          <a:p>
            <a:pPr algn="just">
              <a:lnSpc>
                <a:spcPts val="924"/>
              </a:lnSpc>
            </a:pP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811168"/>
          <a:ext cx="9144000" cy="105410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5508104"/>
                <a:gridCol w="3635896"/>
              </a:tblGrid>
              <a:tr h="161580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399">
                <a:tc rowSpan="4">
                  <a:txBody>
                    <a:bodyPr/>
                    <a:lstStyle/>
                    <a:p>
                      <a:pPr defTabSz="720000">
                        <a:lnSpc>
                          <a:spcPts val="1034"/>
                        </a:lnSpc>
                      </a:pPr>
                      <a:endParaRPr lang="ru-RU" sz="8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defTabSz="720000">
                        <a:lnSpc>
                          <a:spcPts val="1134"/>
                        </a:lnSpc>
                      </a:pPr>
                      <a:endParaRPr lang="ru-RU" sz="7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1134"/>
                        </a:lnSpc>
                      </a:pPr>
                      <a:r>
                        <a:rPr lang="ru-RU" sz="1050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Совершение </a:t>
                      </a:r>
                      <a:r>
                        <a:rPr lang="ru-RU" sz="105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из хулиганских побуждений действий, угрожающих безопасной эксплуатации транспортных средств (с 14 лет)</a:t>
                      </a:r>
                      <a:endParaRPr lang="ru-RU" sz="105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7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150 тыс. руб. до 300 тыс. руб. или в размере </a:t>
                      </a:r>
                      <a:r>
                        <a:rPr lang="ru-RU" sz="700" b="1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заработной платы или иного дохода осужденного за период до 2-х лет</a:t>
                      </a: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4368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7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ограничение свободы до 2-х лет</a:t>
                      </a:r>
                      <a:endParaRPr lang="ru-RU" sz="7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4368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7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принудительные работы до 2-х лет</a:t>
                      </a: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4368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7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лишение свободы до 2-х лет</a:t>
                      </a: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4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55576" y="908720"/>
            <a:ext cx="750912" cy="504056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0" y="2708920"/>
            <a:ext cx="914400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80"/>
              </a:lnSpc>
            </a:pPr>
            <a:endParaRPr lang="ru-RU" sz="1050" b="1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1180"/>
              </a:lnSpc>
            </a:pP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статям 5.35, 11.17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Кодекса Российской Федерации об административных правонарушениях </a:t>
            </a:r>
          </a:p>
          <a:p>
            <a:pPr algn="ctr">
              <a:lnSpc>
                <a:spcPts val="1180"/>
              </a:lnSpc>
            </a:pP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предусмотрена </a:t>
            </a:r>
            <a:r>
              <a:rPr lang="ru-RU" sz="105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административная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</a:t>
            </a:r>
          </a:p>
          <a:p>
            <a:pPr algn="just">
              <a:lnSpc>
                <a:spcPts val="924"/>
              </a:lnSpc>
            </a:pP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0" y="3276476"/>
          <a:ext cx="9144000" cy="161014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5508104"/>
                <a:gridCol w="3635896"/>
              </a:tblGrid>
              <a:tr h="0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900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234"/>
                        </a:lnSpc>
                      </a:pPr>
                      <a:r>
                        <a:rPr lang="ru-RU" sz="105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Посадка или высадка граждан на ходу поезда либо проезд на подножках, крышах вагонов или в других не приспособленных для проезда пассажиров местах, а равно самовольная без надобности остановка поезда либо самовольный проезд в грузовом поезде (с 16 лет)</a:t>
                      </a:r>
                      <a:endParaRPr lang="ru-RU" sz="105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endParaRPr lang="ru-RU" sz="7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834"/>
                        </a:lnSpc>
                      </a:pPr>
                      <a:endParaRPr lang="ru-RU" sz="7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7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2 тыс. руб. до 4 тыс. руб. </a:t>
                      </a: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14900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234"/>
                        </a:lnSpc>
                      </a:pP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 (если нарушителю меньше 16 лет)</a:t>
                      </a:r>
                      <a:endParaRPr lang="ru-RU" sz="11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предупреждение или </a:t>
                      </a: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500 руб. до 2 тыс.</a:t>
                      </a:r>
                      <a:r>
                        <a:rPr lang="ru-RU" sz="700" b="1" i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7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руб. </a:t>
                      </a:r>
                      <a:endParaRPr lang="ru-RU" sz="700" b="1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977172"/>
            <a:ext cx="91440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000" b="1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Наглядные опасности зацепинга: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Электрическая</a:t>
            </a:r>
            <a:r>
              <a:rPr kumimoji="0" lang="ru-RU" sz="800" b="1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дуга (удар током)</a:t>
            </a: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Напряжение в контактной сети настолько высокое, что не обязательно касаться проводов — смертельный разряд может поразить на расстоянии до 2 метров, вызывая обугливание тканей, остановку сердца и падение с высоты.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Падение на рельсы (скорость и вибрация):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Поезда движутся с высокой скоростью. Вибрация, встречный ветер или резкое торможение приводят к потере равновесия. Падение почти всегда происходит под колеса.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Столкновение</a:t>
            </a:r>
            <a:r>
              <a:rPr kumimoji="0" lang="ru-RU" sz="800" b="1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с препятствиями: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При проезде на крыше или сбоку высок риск удара о мосты, порталы тоннелей, светофорные столбы или встречные поезда.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Тепловые ожоги: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Прикосновение к тормозным резисторам на крыше электропоездов вызывает тяжелейшие тепловые ожоги.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Непредсказуемые факторы: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Дождь, обледенение, ослепляющее солнце или головокружение резко повышают риск, делая поездку фатальной. 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713</TotalTime>
  <Words>233</Words>
  <Application>Microsoft Office PowerPoint</Application>
  <PresentationFormat>Экран (4:3)</PresentationFormat>
  <Paragraphs>34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cdmv_soslovskiyar</dc:creator>
  <cp:lastModifiedBy>RyabovaAS</cp:lastModifiedBy>
  <cp:revision>156</cp:revision>
  <dcterms:created xsi:type="dcterms:W3CDTF">2023-12-20T05:53:17Z</dcterms:created>
  <dcterms:modified xsi:type="dcterms:W3CDTF">2026-03-24T11:24:53Z</dcterms:modified>
</cp:coreProperties>
</file>