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>
        <p:scale>
          <a:sx n="150" d="100"/>
          <a:sy n="150" d="100"/>
        </p:scale>
        <p:origin x="-64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8632A4-37AA-4544-9240-BBE313E90D1D}" type="datetimeFigureOut">
              <a:rPr lang="ru-RU" smtClean="0"/>
              <a:pPr/>
              <a:t>24.03.2026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7C5A2A-EAF3-41E8-BF22-A544D2D5C11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7C5A2A-EAF3-41E8-BF22-A544D2D5C113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DC907-701F-43E7-9F96-38F98F4FE37C}" type="datetimeFigureOut">
              <a:rPr lang="ru-RU" smtClean="0"/>
              <a:pPr/>
              <a:t>24.03.2026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C1D44-2A82-40DB-88BD-AF192B0A3E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DC907-701F-43E7-9F96-38F98F4FE37C}" type="datetimeFigureOut">
              <a:rPr lang="ru-RU" smtClean="0"/>
              <a:pPr/>
              <a:t>24.03.2026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C1D44-2A82-40DB-88BD-AF192B0A3E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DC907-701F-43E7-9F96-38F98F4FE37C}" type="datetimeFigureOut">
              <a:rPr lang="ru-RU" smtClean="0"/>
              <a:pPr/>
              <a:t>24.03.2026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C1D44-2A82-40DB-88BD-AF192B0A3E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DC907-701F-43E7-9F96-38F98F4FE37C}" type="datetimeFigureOut">
              <a:rPr lang="ru-RU" smtClean="0"/>
              <a:pPr/>
              <a:t>24.03.2026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C1D44-2A82-40DB-88BD-AF192B0A3E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DC907-701F-43E7-9F96-38F98F4FE37C}" type="datetimeFigureOut">
              <a:rPr lang="ru-RU" smtClean="0"/>
              <a:pPr/>
              <a:t>24.03.2026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C1D44-2A82-40DB-88BD-AF192B0A3E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DC907-701F-43E7-9F96-38F98F4FE37C}" type="datetimeFigureOut">
              <a:rPr lang="ru-RU" smtClean="0"/>
              <a:pPr/>
              <a:t>24.03.2026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C1D44-2A82-40DB-88BD-AF192B0A3E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DC907-701F-43E7-9F96-38F98F4FE37C}" type="datetimeFigureOut">
              <a:rPr lang="ru-RU" smtClean="0"/>
              <a:pPr/>
              <a:t>24.03.2026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C1D44-2A82-40DB-88BD-AF192B0A3E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DC907-701F-43E7-9F96-38F98F4FE37C}" type="datetimeFigureOut">
              <a:rPr lang="ru-RU" smtClean="0"/>
              <a:pPr/>
              <a:t>24.03.2026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C1D44-2A82-40DB-88BD-AF192B0A3E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DC907-701F-43E7-9F96-38F98F4FE37C}" type="datetimeFigureOut">
              <a:rPr lang="ru-RU" smtClean="0"/>
              <a:pPr/>
              <a:t>24.03.2026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C1D44-2A82-40DB-88BD-AF192B0A3E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DC907-701F-43E7-9F96-38F98F4FE37C}" type="datetimeFigureOut">
              <a:rPr lang="ru-RU" smtClean="0"/>
              <a:pPr/>
              <a:t>24.03.2026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C1D44-2A82-40DB-88BD-AF192B0A3E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DC907-701F-43E7-9F96-38F98F4FE37C}" type="datetimeFigureOut">
              <a:rPr lang="ru-RU" smtClean="0"/>
              <a:pPr/>
              <a:t>24.03.2026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C1D44-2A82-40DB-88BD-AF192B0A3E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DC907-701F-43E7-9F96-38F98F4FE37C}" type="datetimeFigureOut">
              <a:rPr lang="ru-RU" smtClean="0"/>
              <a:pPr/>
              <a:t>24.03.2026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CC1D44-2A82-40DB-88BD-AF192B0A3ED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cdmv_soslovskiyar\Desktop\imag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68344" y="908720"/>
            <a:ext cx="822920" cy="504056"/>
          </a:xfrm>
          <a:prstGeom prst="rect">
            <a:avLst/>
          </a:prstGeom>
          <a:noFill/>
        </p:spPr>
      </p:pic>
      <p:sp>
        <p:nvSpPr>
          <p:cNvPr id="52" name="Прямоугольник 51"/>
          <p:cNvSpPr/>
          <p:nvPr/>
        </p:nvSpPr>
        <p:spPr>
          <a:xfrm>
            <a:off x="3923928" y="1484784"/>
            <a:ext cx="5112568" cy="36004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00" dirty="0" smtClean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26" name="WordArt 2"/>
          <p:cNvSpPr>
            <a:spLocks noChangeArrowheads="1" noChangeShapeType="1" noTextEdit="1"/>
          </p:cNvSpPr>
          <p:nvPr/>
        </p:nvSpPr>
        <p:spPr bwMode="auto">
          <a:xfrm>
            <a:off x="107504" y="116632"/>
            <a:ext cx="8928992" cy="6953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822"/>
              </a:avLst>
            </a:prstTxWarp>
          </a:bodyPr>
          <a:lstStyle/>
          <a:p>
            <a:pPr algn="ctr" rtl="0"/>
            <a:r>
              <a:rPr lang="ru-RU" sz="4800" b="1" kern="10" spc="0" dirty="0" smtClean="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Impact"/>
              </a:rPr>
              <a:t>ЗАЦЕПИНГ – ЭТО ОПАСНО</a:t>
            </a:r>
            <a:endParaRPr lang="ru-RU" sz="4800" b="1" kern="10" spc="0" dirty="0">
              <a:ln w="9525">
                <a:noFill/>
                <a:round/>
                <a:headEnd/>
                <a:tailEnd/>
              </a:ln>
              <a:solidFill>
                <a:srgbClr val="FF0000"/>
              </a:solidFill>
              <a:effectLst>
                <a:outerShdw dist="107763" dir="18900000" algn="ctr" rotWithShape="0">
                  <a:srgbClr val="C0C0C0">
                    <a:alpha val="50000"/>
                  </a:srgbClr>
                </a:outerShdw>
              </a:effectLst>
              <a:latin typeface="Impact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873795"/>
            <a:ext cx="9144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lnSpc>
                <a:spcPts val="124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ru-RU" sz="1100" b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За период 2020-2025 гг</a:t>
            </a:r>
            <a:r>
              <a:rPr lang="ru-RU" sz="1100" dirty="0" smtClean="0">
                <a:latin typeface="Verdana" pitchFamily="34" charset="0"/>
                <a:ea typeface="Calibri" pitchFamily="34" charset="0"/>
                <a:cs typeface="Times New Roman" pitchFamily="18" charset="0"/>
              </a:rPr>
              <a:t>. электрическим током в результате </a:t>
            </a:r>
            <a:r>
              <a:rPr lang="ru-RU" sz="1100" dirty="0" err="1" smtClean="0">
                <a:latin typeface="Verdana" pitchFamily="34" charset="0"/>
                <a:ea typeface="Calibri" pitchFamily="34" charset="0"/>
                <a:cs typeface="Times New Roman" pitchFamily="18" charset="0"/>
              </a:rPr>
              <a:t>зацепинга</a:t>
            </a:r>
            <a:r>
              <a:rPr lang="ru-RU" sz="1100" dirty="0" smtClean="0">
                <a:latin typeface="Verdana" pitchFamily="34" charset="0"/>
                <a:ea typeface="Calibri" pitchFamily="34" charset="0"/>
                <a:cs typeface="Times New Roman" pitchFamily="18" charset="0"/>
              </a:rPr>
              <a:t> на МВПС </a:t>
            </a:r>
          </a:p>
          <a:p>
            <a:pPr algn="ctr" fontAlgn="base">
              <a:lnSpc>
                <a:spcPts val="124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100" dirty="0" smtClean="0">
                <a:latin typeface="Verdana" pitchFamily="34" charset="0"/>
                <a:ea typeface="Calibri" pitchFamily="34" charset="0"/>
                <a:cs typeface="Times New Roman" pitchFamily="18" charset="0"/>
              </a:rPr>
              <a:t>травмировано </a:t>
            </a:r>
            <a:r>
              <a:rPr lang="ru-RU" sz="1100" b="1" dirty="0" smtClean="0">
                <a:latin typeface="Verdana" pitchFamily="34" charset="0"/>
                <a:ea typeface="Calibri" pitchFamily="34" charset="0"/>
                <a:cs typeface="Times New Roman" pitchFamily="18" charset="0"/>
              </a:rPr>
              <a:t>67</a:t>
            </a:r>
            <a:r>
              <a:rPr lang="ru-RU" sz="1100" dirty="0" smtClean="0">
                <a:latin typeface="Verdana" pitchFamily="34" charset="0"/>
                <a:ea typeface="Calibri" pitchFamily="34" charset="0"/>
                <a:cs typeface="Times New Roman" pitchFamily="18" charset="0"/>
              </a:rPr>
              <a:t> граждан (из них </a:t>
            </a:r>
            <a:r>
              <a:rPr lang="ru-RU" sz="1100" b="1" dirty="0" smtClean="0">
                <a:latin typeface="Verdana" pitchFamily="34" charset="0"/>
                <a:ea typeface="Calibri" pitchFamily="34" charset="0"/>
                <a:cs typeface="Times New Roman" pitchFamily="18" charset="0"/>
              </a:rPr>
              <a:t>41</a:t>
            </a:r>
            <a:r>
              <a:rPr lang="ru-RU" sz="1100" dirty="0" smtClean="0">
                <a:latin typeface="Verdana" pitchFamily="34" charset="0"/>
                <a:ea typeface="Calibri" pitchFamily="34" charset="0"/>
                <a:cs typeface="Times New Roman" pitchFamily="18" charset="0"/>
              </a:rPr>
              <a:t> со смертельным исходом)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3923928" y="1484785"/>
            <a:ext cx="5292080" cy="515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180"/>
              </a:lnSpc>
            </a:pPr>
            <a:r>
              <a:rPr lang="ru-RU" sz="1050" b="1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По статье 267.1 </a:t>
            </a:r>
            <a:r>
              <a:rPr lang="ru-RU" sz="105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Уголовного кодекса Российской Федерации предусмотрена </a:t>
            </a:r>
            <a:r>
              <a:rPr lang="ru-RU" sz="1050" b="1" i="1" dirty="0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уголовная</a:t>
            </a:r>
            <a:r>
              <a:rPr lang="ru-RU" sz="1050" b="1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05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ответственность </a:t>
            </a:r>
          </a:p>
          <a:p>
            <a:pPr algn="just">
              <a:lnSpc>
                <a:spcPts val="924"/>
              </a:lnSpc>
            </a:pPr>
            <a:endParaRPr lang="ru-RU" sz="8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3923928" y="1844824"/>
          <a:ext cx="5112568" cy="1155700"/>
        </p:xfrm>
        <a:graphic>
          <a:graphicData uri="http://schemas.openxmlformats.org/drawingml/2006/table">
            <a:tbl>
              <a:tblPr firstRow="1">
                <a:tableStyleId>{21E4AEA4-8DFA-4A89-87EB-49C32662AFE0}</a:tableStyleId>
              </a:tblPr>
              <a:tblGrid>
                <a:gridCol w="2664296"/>
                <a:gridCol w="2448272"/>
              </a:tblGrid>
              <a:tr h="179759">
                <a:tc>
                  <a:txBody>
                    <a:bodyPr/>
                    <a:lstStyle/>
                    <a:p>
                      <a:pPr algn="ctr" defTabSz="720000">
                        <a:lnSpc>
                          <a:spcPts val="704"/>
                        </a:lnSpc>
                      </a:pPr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Деяние</a:t>
                      </a:r>
                      <a:endParaRPr lang="ru-RU" sz="600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720000">
                        <a:lnSpc>
                          <a:spcPts val="704"/>
                        </a:lnSpc>
                      </a:pPr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Ответственность</a:t>
                      </a:r>
                      <a:endParaRPr lang="ru-RU" sz="600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95130">
                <a:tc rowSpan="4">
                  <a:txBody>
                    <a:bodyPr/>
                    <a:lstStyle/>
                    <a:p>
                      <a:pPr defTabSz="720000">
                        <a:lnSpc>
                          <a:spcPts val="1034"/>
                        </a:lnSpc>
                      </a:pPr>
                      <a:endParaRPr lang="ru-RU" sz="800" i="1" dirty="0" smtClean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 algn="ctr" defTabSz="720000">
                        <a:lnSpc>
                          <a:spcPts val="934"/>
                        </a:lnSpc>
                      </a:pPr>
                      <a:endParaRPr lang="ru-RU" sz="700" i="1" dirty="0" smtClean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 algn="just" defTabSz="720000">
                        <a:lnSpc>
                          <a:spcPts val="934"/>
                        </a:lnSpc>
                      </a:pPr>
                      <a:r>
                        <a:rPr lang="ru-RU" sz="700" i="1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Совершение </a:t>
                      </a:r>
                      <a:r>
                        <a:rPr lang="ru-RU" sz="700" i="1" kern="1200" dirty="0" smtClean="0">
                          <a:solidFill>
                            <a:schemeClr val="dk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из хулиганских побуждений действий, угрожающих безопасной эксплуатации транспортных средств (с 14 лет)</a:t>
                      </a:r>
                      <a:endParaRPr lang="ru-RU" sz="700" i="1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defTabSz="720000">
                        <a:lnSpc>
                          <a:spcPts val="834"/>
                        </a:lnSpc>
                      </a:pPr>
                      <a:r>
                        <a:rPr lang="ru-RU" sz="600" b="1" i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штраф от 150 тыс. руб. до 300 тыс. руб. или в размере </a:t>
                      </a:r>
                      <a:r>
                        <a:rPr lang="ru-RU" sz="600" b="1" i="1" kern="1200" dirty="0" smtClean="0">
                          <a:solidFill>
                            <a:schemeClr val="dk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заработной платы или иного дохода осужденного за период до 2-х лет</a:t>
                      </a:r>
                      <a:endParaRPr lang="ru-RU" sz="600" b="1" i="1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62736">
                <a:tc vMerge="1">
                  <a:txBody>
                    <a:bodyPr/>
                    <a:lstStyle/>
                    <a:p>
                      <a:pPr defTabSz="720000">
                        <a:lnSpc>
                          <a:spcPts val="834"/>
                        </a:lnSpc>
                      </a:pPr>
                      <a:endParaRPr lang="ru-RU" sz="670" i="1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defTabSz="720000">
                        <a:lnSpc>
                          <a:spcPts val="834"/>
                        </a:lnSpc>
                      </a:pPr>
                      <a:r>
                        <a:rPr lang="ru-RU" sz="600" b="1" i="1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ограничение свободы до 2-х лет</a:t>
                      </a:r>
                      <a:endParaRPr lang="ru-RU" sz="600" i="1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79759">
                <a:tc vMerge="1">
                  <a:txBody>
                    <a:bodyPr/>
                    <a:lstStyle/>
                    <a:p>
                      <a:pPr defTabSz="720000">
                        <a:lnSpc>
                          <a:spcPts val="834"/>
                        </a:lnSpc>
                      </a:pPr>
                      <a:endParaRPr lang="ru-RU" sz="670" i="1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defTabSz="720000">
                        <a:lnSpc>
                          <a:spcPts val="834"/>
                        </a:lnSpc>
                      </a:pPr>
                      <a:r>
                        <a:rPr lang="ru-RU" sz="600" b="1" i="1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принудительные работы до 2-х лет</a:t>
                      </a:r>
                      <a:endParaRPr lang="ru-RU" sz="600" b="1" i="1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62736">
                <a:tc vMerge="1">
                  <a:txBody>
                    <a:bodyPr/>
                    <a:lstStyle/>
                    <a:p>
                      <a:pPr defTabSz="720000">
                        <a:lnSpc>
                          <a:spcPts val="834"/>
                        </a:lnSpc>
                      </a:pPr>
                      <a:endParaRPr lang="ru-RU" sz="670" i="1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defTabSz="720000">
                        <a:lnSpc>
                          <a:spcPts val="834"/>
                        </a:lnSpc>
                      </a:pPr>
                      <a:r>
                        <a:rPr lang="ru-RU" sz="600" b="1" i="1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лишение свободы до 2-х лет</a:t>
                      </a:r>
                      <a:endParaRPr lang="ru-RU" sz="600" b="1" i="1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54" name="Picture 2" descr="C:\Users\cdmv_soslovskiyar\Desktop\imag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755576" y="908720"/>
            <a:ext cx="750912" cy="504056"/>
          </a:xfrm>
          <a:prstGeom prst="rect">
            <a:avLst/>
          </a:prstGeom>
          <a:noFill/>
        </p:spPr>
      </p:pic>
      <p:sp>
        <p:nvSpPr>
          <p:cNvPr id="30" name="Прямоугольник 29"/>
          <p:cNvSpPr/>
          <p:nvPr/>
        </p:nvSpPr>
        <p:spPr>
          <a:xfrm>
            <a:off x="3851920" y="2996952"/>
            <a:ext cx="5292080" cy="823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180"/>
              </a:lnSpc>
            </a:pPr>
            <a:endParaRPr lang="ru-RU" sz="1050" b="1" i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lnSpc>
                <a:spcPts val="1180"/>
              </a:lnSpc>
            </a:pPr>
            <a:r>
              <a:rPr lang="ru-RU" sz="1050" b="1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По статям 5.35, 11.17 </a:t>
            </a:r>
            <a:r>
              <a:rPr lang="ru-RU" sz="105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Кодекса Российской Федерации об административных правонарушениях предусмотрена </a:t>
            </a:r>
            <a:r>
              <a:rPr lang="ru-RU" sz="1050" b="1" i="1" dirty="0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административная </a:t>
            </a:r>
            <a:r>
              <a:rPr lang="ru-RU" sz="105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ответственность</a:t>
            </a:r>
          </a:p>
          <a:p>
            <a:pPr algn="just">
              <a:lnSpc>
                <a:spcPts val="924"/>
              </a:lnSpc>
            </a:pPr>
            <a:endParaRPr lang="ru-RU" sz="8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aphicFrame>
        <p:nvGraphicFramePr>
          <p:cNvPr id="31" name="Таблица 30"/>
          <p:cNvGraphicFramePr>
            <a:graphicFrameLocks noGrp="1"/>
          </p:cNvGraphicFramePr>
          <p:nvPr/>
        </p:nvGraphicFramePr>
        <p:xfrm>
          <a:off x="3923928" y="3645024"/>
          <a:ext cx="5112568" cy="1952821"/>
        </p:xfrm>
        <a:graphic>
          <a:graphicData uri="http://schemas.openxmlformats.org/drawingml/2006/table">
            <a:tbl>
              <a:tblPr firstRow="1">
                <a:tableStyleId>{21E4AEA4-8DFA-4A89-87EB-49C32662AFE0}</a:tableStyleId>
              </a:tblPr>
              <a:tblGrid>
                <a:gridCol w="2664296"/>
                <a:gridCol w="2448272"/>
              </a:tblGrid>
              <a:tr h="225785">
                <a:tc>
                  <a:txBody>
                    <a:bodyPr/>
                    <a:lstStyle/>
                    <a:p>
                      <a:pPr algn="ctr" defTabSz="720000">
                        <a:lnSpc>
                          <a:spcPts val="704"/>
                        </a:lnSpc>
                      </a:pPr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Деяние</a:t>
                      </a:r>
                      <a:endParaRPr lang="ru-RU" sz="600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defTabSz="720000">
                        <a:lnSpc>
                          <a:spcPts val="704"/>
                        </a:lnSpc>
                      </a:pPr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Ответственность</a:t>
                      </a:r>
                      <a:endParaRPr lang="ru-RU" sz="600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68635">
                <a:tc>
                  <a:txBody>
                    <a:bodyPr/>
                    <a:lstStyle/>
                    <a:p>
                      <a:pPr algn="just" defTabSz="720000">
                        <a:lnSpc>
                          <a:spcPts val="934"/>
                        </a:lnSpc>
                      </a:pPr>
                      <a:r>
                        <a:rPr lang="ru-RU" sz="750" i="1" kern="1200" dirty="0" smtClean="0">
                          <a:solidFill>
                            <a:schemeClr val="dk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Посадка или высадка граждан на ходу поезда либо проезд на подножках, крышах вагонов или в других не приспособленных для проезда пассажиров местах, а равно самовольная без надобности остановка поезда либо самовольный проезд в грузовом поезде (с 16 лет)</a:t>
                      </a:r>
                      <a:endParaRPr lang="ru-RU" sz="750" i="1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defTabSz="720000">
                        <a:lnSpc>
                          <a:spcPts val="834"/>
                        </a:lnSpc>
                      </a:pPr>
                      <a:endParaRPr lang="ru-RU" sz="700" b="1" i="1" dirty="0" smtClean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 algn="just" defTabSz="720000">
                        <a:lnSpc>
                          <a:spcPts val="834"/>
                        </a:lnSpc>
                      </a:pPr>
                      <a:endParaRPr lang="ru-RU" sz="700" b="1" i="1" dirty="0" smtClean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 algn="just" defTabSz="720000">
                        <a:lnSpc>
                          <a:spcPts val="834"/>
                        </a:lnSpc>
                      </a:pPr>
                      <a:endParaRPr lang="ru-RU" sz="600" b="1" i="1" dirty="0" smtClean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 algn="just" defTabSz="720000">
                        <a:lnSpc>
                          <a:spcPts val="834"/>
                        </a:lnSpc>
                      </a:pPr>
                      <a:r>
                        <a:rPr lang="ru-RU" sz="600" b="1" i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штраф от 2 тыс. руб. до 4 тыс. руб. </a:t>
                      </a:r>
                      <a:endParaRPr lang="ru-RU" sz="600" b="1" i="1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949796">
                <a:tc>
                  <a:txBody>
                    <a:bodyPr/>
                    <a:lstStyle/>
                    <a:p>
                      <a:pPr algn="just" defTabSz="720000">
                        <a:lnSpc>
                          <a:spcPts val="934"/>
                        </a:lnSpc>
                      </a:pPr>
                      <a:r>
                        <a:rPr lang="ru-RU" sz="750" i="1" kern="1200" dirty="0" smtClean="0">
                          <a:solidFill>
                            <a:schemeClr val="dk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Неисполнение или ненадлежащее исполнение родителями или иными законными представителями несовершеннолетних обязанностей по содержанию, воспитанию, обучению, защите прав и интересов несовершеннолетних (если нарушителю меньше 16 лет)</a:t>
                      </a:r>
                      <a:endParaRPr lang="ru-RU" sz="750" i="1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720000" rtl="0" eaLnBrk="1" fontAlgn="auto" latinLnBrk="0" hangingPunct="1">
                        <a:lnSpc>
                          <a:spcPts val="83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600" b="1" i="1" dirty="0" smtClean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 marL="0" marR="0" indent="0" algn="just" defTabSz="720000" rtl="0" eaLnBrk="1" fontAlgn="auto" latinLnBrk="0" hangingPunct="1">
                        <a:lnSpc>
                          <a:spcPts val="83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600" b="1" i="1" dirty="0" smtClean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 marL="0" marR="0" indent="0" algn="just" defTabSz="720000" rtl="0" eaLnBrk="1" fontAlgn="auto" latinLnBrk="0" hangingPunct="1">
                        <a:lnSpc>
                          <a:spcPts val="83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600" b="1" i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предупреждение или </a:t>
                      </a:r>
                    </a:p>
                    <a:p>
                      <a:pPr marL="0" marR="0" indent="0" algn="just" defTabSz="720000" rtl="0" eaLnBrk="1" fontAlgn="auto" latinLnBrk="0" hangingPunct="1">
                        <a:lnSpc>
                          <a:spcPts val="83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600" b="1" i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штраф от 500 руб. до 2 тыс.</a:t>
                      </a:r>
                      <a:r>
                        <a:rPr lang="ru-RU" sz="600" b="1" i="1" baseline="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lang="ru-RU" sz="600" b="1" i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руб. </a:t>
                      </a:r>
                      <a:endParaRPr lang="ru-RU" sz="600" b="1" i="1" dirty="0" smtClean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 marL="0" marR="0" indent="0" algn="just" defTabSz="720000" rtl="0" eaLnBrk="1" fontAlgn="auto" latinLnBrk="0" hangingPunct="1">
                        <a:lnSpc>
                          <a:spcPts val="83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700" b="1" i="1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79512" y="1493785"/>
            <a:ext cx="3600400" cy="4093428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Основные меры профилактики и предупреждения: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Разъяснительная работа: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 Проведение бесед о реальных случаях увечий и смертей, объяснение опасности (электрическая дуга, падение на рельсы).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Контроль досуга: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 Мониторинг социальных сетей на предмет участия в группах </a:t>
            </a: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solidFill>
                  <a:srgbClr val="0A0A0A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зацеперов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, выявление мест сходок и информирование полиции.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Доверительные отношения: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 При выявлении </a:t>
            </a: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solidFill>
                  <a:srgbClr val="0A0A0A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зацепинга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 не ругать ребенка, а спокойно объяснить риски, чтобы избежать замыкания в себе.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Альтернативная активность: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 Предложить подростку безопасное увлечение, дающее адреналин: спортивные секции, туризм, экстремальные виды спорта в безопасных условиях.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Психологическая помощь: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 Обращение к специалистам, если ребенок не идет на контакт.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Юридическая</a:t>
            </a:r>
            <a:r>
              <a:rPr kumimoji="0" lang="ru-RU" sz="1000" b="1" i="0" u="none" strike="noStrike" cap="none" normalizeH="0" dirty="0" smtClean="0">
                <a:ln>
                  <a:noFill/>
                </a:ln>
                <a:solidFill>
                  <a:srgbClr val="0A0A0A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 ответственность: </a:t>
            </a:r>
            <a:r>
              <a:rPr kumimoji="0" lang="ru-RU" sz="1000" i="0" u="none" strike="noStrike" cap="none" normalizeH="0" dirty="0" smtClean="0">
                <a:ln>
                  <a:noFill/>
                </a:ln>
                <a:solidFill>
                  <a:srgbClr val="0A0A0A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Разъяснение, что </a:t>
            </a:r>
            <a:r>
              <a:rPr lang="ru-RU" sz="1000" dirty="0" smtClean="0">
                <a:solidFill>
                  <a:srgbClr val="0A0A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 14 лет за </a:t>
            </a:r>
            <a:r>
              <a:rPr lang="ru-RU" sz="1000" dirty="0" err="1" smtClean="0">
                <a:solidFill>
                  <a:srgbClr val="0A0A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зацепинг</a:t>
            </a:r>
            <a:r>
              <a:rPr lang="ru-RU" sz="1000" dirty="0" smtClean="0">
                <a:solidFill>
                  <a:srgbClr val="0A0A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грозит уголовная и административная ответственность, включая крупные штрафы и лишение свободы. </a:t>
            </a:r>
            <a:endParaRPr kumimoji="0" lang="ru-RU" sz="1000" b="1" i="0" u="none" strike="noStrike" cap="none" normalizeH="0" baseline="0" dirty="0" smtClean="0">
              <a:ln>
                <a:noFill/>
              </a:ln>
              <a:solidFill>
                <a:srgbClr val="0A0A0A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1331640" y="5749438"/>
            <a:ext cx="6624736" cy="70788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ts val="118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900" b="1" i="1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Опасности, от которых защищает профилактика:</a:t>
            </a:r>
            <a:endParaRPr kumimoji="0" lang="ru-RU" sz="9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ts val="118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900" b="1" i="1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Удар током:</a:t>
            </a:r>
            <a:r>
              <a:rPr kumimoji="0" lang="ru-RU" sz="900" b="0" i="1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 Напряжение в контактной сети поражает даже без прямого касания проводов.</a:t>
            </a:r>
            <a:endParaRPr kumimoji="0" lang="ru-RU" sz="9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ts val="118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900" b="1" i="1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Падение:</a:t>
            </a:r>
            <a:r>
              <a:rPr kumimoji="0" lang="ru-RU" sz="900" b="0" i="1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 Потеря равновесия от ветра, вибрации или головокружения при скорости.</a:t>
            </a:r>
            <a:endParaRPr kumimoji="0" lang="ru-RU" sz="9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ts val="118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900" b="1" i="1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Столкновение:</a:t>
            </a:r>
            <a:r>
              <a:rPr kumimoji="0" lang="ru-RU" sz="900" b="0" i="1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 Удары о мосты, тоннели, светофоры, платформы</a:t>
            </a: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655</TotalTime>
  <Words>231</Words>
  <Application>Microsoft Office PowerPoint</Application>
  <PresentationFormat>Экран (4:3)</PresentationFormat>
  <Paragraphs>39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cdmv_soslovskiyar</dc:creator>
  <cp:lastModifiedBy>RyabovaAS</cp:lastModifiedBy>
  <cp:revision>144</cp:revision>
  <dcterms:created xsi:type="dcterms:W3CDTF">2023-12-20T05:53:17Z</dcterms:created>
  <dcterms:modified xsi:type="dcterms:W3CDTF">2026-03-24T11:23:36Z</dcterms:modified>
</cp:coreProperties>
</file>